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8" r:id="rId2"/>
    <p:sldId id="272" r:id="rId3"/>
    <p:sldId id="273" r:id="rId4"/>
    <p:sldId id="274" r:id="rId5"/>
    <p:sldId id="277" r:id="rId6"/>
    <p:sldId id="278" r:id="rId7"/>
    <p:sldId id="279" r:id="rId8"/>
    <p:sldId id="281" r:id="rId9"/>
    <p:sldId id="282" r:id="rId10"/>
    <p:sldId id="283" r:id="rId11"/>
    <p:sldId id="285" r:id="rId12"/>
    <p:sldId id="287" r:id="rId13"/>
    <p:sldId id="288" r:id="rId14"/>
    <p:sldId id="289" r:id="rId15"/>
    <p:sldId id="290" r:id="rId16"/>
    <p:sldId id="286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192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1819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0004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7028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7128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1374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5161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5310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91839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70560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50403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C73A68-4367-48F8-ABAB-D9AAD122260D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A47B7C-E6C1-48B8-8987-B7A5C9D2A9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9969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Inflammatory bowel disease (IBD)</a:t>
            </a:r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722437"/>
            <a:ext cx="8534400" cy="4525963"/>
          </a:xfrm>
        </p:spPr>
        <p:txBody>
          <a:bodyPr>
            <a:noAutofit/>
          </a:bodyPr>
          <a:lstStyle/>
          <a:p>
            <a:pPr algn="just"/>
            <a:r>
              <a:rPr lang="en-US" sz="2800" dirty="0" smtClean="0"/>
              <a:t>IBD </a:t>
            </a:r>
            <a:r>
              <a:rPr lang="en-US" sz="2800" dirty="0"/>
              <a:t>refers to the bowel disorders, ulcerative colitis and </a:t>
            </a:r>
            <a:r>
              <a:rPr lang="en-US" sz="2800" dirty="0" err="1"/>
              <a:t>Crohn's</a:t>
            </a:r>
            <a:r>
              <a:rPr lang="en-US" sz="2800" dirty="0"/>
              <a:t> disease. </a:t>
            </a:r>
            <a:endParaRPr lang="en-US" sz="2800" dirty="0" smtClean="0"/>
          </a:p>
          <a:p>
            <a:pPr algn="just"/>
            <a:r>
              <a:rPr lang="en-US" sz="2800" dirty="0" smtClean="0"/>
              <a:t>The </a:t>
            </a:r>
            <a:r>
              <a:rPr lang="en-US" sz="2800" dirty="0"/>
              <a:t>etiology </a:t>
            </a:r>
            <a:r>
              <a:rPr lang="en-US" sz="2800" dirty="0" smtClean="0"/>
              <a:t>is unknown</a:t>
            </a:r>
            <a:r>
              <a:rPr lang="en-US" sz="2800" dirty="0"/>
              <a:t>. </a:t>
            </a:r>
            <a:endParaRPr lang="en-US" sz="2800" dirty="0" smtClean="0"/>
          </a:p>
          <a:p>
            <a:pPr algn="just"/>
            <a:r>
              <a:rPr lang="en-US" sz="2800" dirty="0" smtClean="0"/>
              <a:t>It is </a:t>
            </a:r>
            <a:r>
              <a:rPr lang="en-US" sz="2800" dirty="0"/>
              <a:t>most commonly seen in young patients</a:t>
            </a:r>
            <a:r>
              <a:rPr lang="en-US" sz="2800" dirty="0" smtClean="0"/>
              <a:t>.</a:t>
            </a:r>
          </a:p>
          <a:p>
            <a:pPr marL="971550" lvl="1" indent="-514350" algn="just">
              <a:buFont typeface="+mj-lt"/>
              <a:buAutoNum type="alphaUcPeriod"/>
            </a:pPr>
            <a:r>
              <a:rPr lang="en-US" b="1" u="sng" dirty="0" smtClean="0"/>
              <a:t>Ulcerative colitis</a:t>
            </a:r>
            <a:r>
              <a:rPr lang="en-US" dirty="0" smtClean="0"/>
              <a:t>; It is an inflammatory disorder of the mucosa of the rectum and colon. </a:t>
            </a:r>
          </a:p>
          <a:p>
            <a:pPr marL="971550" lvl="1" indent="-514350" algn="just">
              <a:buFont typeface="+mj-lt"/>
              <a:buAutoNum type="alphaUcPeriod"/>
            </a:pPr>
            <a:r>
              <a:rPr lang="en-US" b="1" u="sng" dirty="0"/>
              <a:t>Crohn's </a:t>
            </a:r>
            <a:r>
              <a:rPr lang="en-US" b="1" u="sng" dirty="0" smtClean="0"/>
              <a:t>disease;</a:t>
            </a:r>
            <a:r>
              <a:rPr lang="en-US" dirty="0" smtClean="0"/>
              <a:t> </a:t>
            </a:r>
            <a:r>
              <a:rPr lang="en-US" dirty="0"/>
              <a:t>affects all layers of the bowel wall and may do so usually in a  patchy distribution throughout the entire gastrointestinal (GI) tract. </a:t>
            </a:r>
          </a:p>
        </p:txBody>
      </p:sp>
    </p:spTree>
    <p:extLst>
      <p:ext uri="{BB962C8B-B14F-4D97-AF65-F5344CB8AC3E}">
        <p14:creationId xmlns:p14="http://schemas.microsoft.com/office/powerpoint/2010/main" val="182881828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630362"/>
          </a:xfrm>
        </p:spPr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Irritable bowel syndrome</a:t>
            </a:r>
            <a:r>
              <a:rPr lang="en-US" dirty="0" smtClean="0">
                <a:solidFill>
                  <a:srgbClr val="C00000"/>
                </a:solidFill>
              </a:rPr>
              <a:t> (</a:t>
            </a:r>
            <a:r>
              <a:rPr lang="en-US" b="1" dirty="0" smtClean="0">
                <a:solidFill>
                  <a:srgbClr val="C00000"/>
                </a:solidFill>
              </a:rPr>
              <a:t>IBS</a:t>
            </a:r>
            <a:r>
              <a:rPr lang="en-US" dirty="0" smtClean="0">
                <a:solidFill>
                  <a:srgbClr val="C00000"/>
                </a:solidFill>
              </a:rPr>
              <a:t>, </a:t>
            </a:r>
            <a:r>
              <a:rPr lang="en-US" b="1" dirty="0" smtClean="0">
                <a:solidFill>
                  <a:srgbClr val="C00000"/>
                </a:solidFill>
              </a:rPr>
              <a:t>or spastic colon</a:t>
            </a:r>
            <a:r>
              <a:rPr lang="en-US" dirty="0" smtClean="0">
                <a:solidFill>
                  <a:srgbClr val="C00000"/>
                </a:solidFill>
              </a:rPr>
              <a:t>)</a:t>
            </a:r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5712" y="2034952"/>
            <a:ext cx="8431088" cy="4061048"/>
          </a:xfrm>
        </p:spPr>
        <p:txBody>
          <a:bodyPr>
            <a:normAutofit/>
          </a:bodyPr>
          <a:lstStyle/>
          <a:p>
            <a:pPr algn="just"/>
            <a:r>
              <a:rPr lang="en-US" dirty="0" smtClean="0"/>
              <a:t>It is </a:t>
            </a:r>
            <a:r>
              <a:rPr lang="en-US" dirty="0"/>
              <a:t>a symptom-based diagnosis characterized by chronic abdominal pain, discomfort, bloating, and alteration of bowel habits. </a:t>
            </a:r>
            <a:endParaRPr lang="en-US" dirty="0" smtClean="0"/>
          </a:p>
          <a:p>
            <a:pPr algn="just"/>
            <a:r>
              <a:rPr lang="en-US" dirty="0" smtClean="0"/>
              <a:t>Diarrhea</a:t>
            </a:r>
            <a:r>
              <a:rPr lang="en-US" dirty="0"/>
              <a:t> or constipation may </a:t>
            </a:r>
            <a:r>
              <a:rPr lang="en-US" dirty="0" smtClean="0"/>
              <a:t>predominate</a:t>
            </a:r>
          </a:p>
          <a:p>
            <a:pPr algn="just"/>
            <a:r>
              <a:rPr lang="en-US" dirty="0" smtClean="0"/>
              <a:t>A diagnosis of exclusion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136834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 b="1" dirty="0" smtClean="0">
                <a:solidFill>
                  <a:srgbClr val="C00000"/>
                </a:solidFill>
              </a:rPr>
              <a:t>Treatment of IBS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" y="1447800"/>
            <a:ext cx="8839200" cy="4648200"/>
          </a:xfrm>
        </p:spPr>
        <p:txBody>
          <a:bodyPr>
            <a:normAutofit fontScale="92500"/>
          </a:bodyPr>
          <a:lstStyle/>
          <a:p>
            <a:pPr algn="just"/>
            <a:r>
              <a:rPr lang="en-US" dirty="0" smtClean="0"/>
              <a:t>Although there is no cure for IBS, there are treatments that attempt to relieve symptoms</a:t>
            </a:r>
          </a:p>
          <a:p>
            <a:pPr algn="just"/>
            <a:r>
              <a:rPr lang="en-US" dirty="0" smtClean="0"/>
              <a:t>It include dietary adjustments, medication and psychological interventions. </a:t>
            </a:r>
          </a:p>
          <a:p>
            <a:r>
              <a:rPr lang="en-US" dirty="0" smtClean="0"/>
              <a:t>Pharmacological management include; antidiarrheal, laxatives (for diarrhea or constipation) and small dose of TCA for abdominal pain </a:t>
            </a:r>
          </a:p>
          <a:p>
            <a:r>
              <a:rPr lang="en-US" dirty="0" smtClean="0"/>
              <a:t>The anticholinergic drugs </a:t>
            </a:r>
            <a:r>
              <a:rPr lang="en-US" dirty="0" err="1" smtClean="0"/>
              <a:t>dicyclomine</a:t>
            </a:r>
            <a:r>
              <a:rPr lang="en-US" dirty="0" smtClean="0"/>
              <a:t> and </a:t>
            </a:r>
            <a:r>
              <a:rPr lang="en-US" dirty="0" err="1" smtClean="0"/>
              <a:t>hyoscyamine</a:t>
            </a:r>
            <a:r>
              <a:rPr lang="en-US" dirty="0" smtClean="0"/>
              <a:t> are used as antispasmodics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679942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CA" sz="4400" cap="none" spc="5" dirty="0" smtClean="0">
                <a:solidFill>
                  <a:srgbClr val="C00000"/>
                </a:solidFill>
                <a:latin typeface="Arial Black"/>
                <a:ea typeface="Times New Roman"/>
                <a:cs typeface="Arial Black"/>
              </a:rPr>
              <a:t>     </a:t>
            </a:r>
            <a:endParaRPr lang="ar-EG" sz="4400" cap="none" dirty="0">
              <a:solidFill>
                <a:srgbClr val="C00000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362200"/>
            <a:ext cx="8153399" cy="1500187"/>
          </a:xfrm>
        </p:spPr>
        <p:txBody>
          <a:bodyPr>
            <a:normAutofit/>
          </a:bodyPr>
          <a:lstStyle/>
          <a:p>
            <a:pPr algn="ctr"/>
            <a:r>
              <a:rPr lang="en-CA" sz="4000" spc="5" dirty="0" smtClean="0">
                <a:solidFill>
                  <a:srgbClr val="C00000"/>
                </a:solidFill>
                <a:latin typeface="Arial Black"/>
                <a:ea typeface="Times New Roman"/>
                <a:cs typeface="Arial Black"/>
              </a:rPr>
              <a:t>Smooth Muscle Relaxants</a:t>
            </a:r>
          </a:p>
          <a:p>
            <a:pPr algn="ctr"/>
            <a:r>
              <a:rPr lang="en-CA" sz="4000" spc="5" dirty="0" smtClean="0">
                <a:solidFill>
                  <a:srgbClr val="C00000"/>
                </a:solidFill>
                <a:latin typeface="Arial Black"/>
                <a:ea typeface="Times New Roman"/>
                <a:cs typeface="Arial Black"/>
              </a:rPr>
              <a:t>Antispasmodic Drugs</a:t>
            </a:r>
            <a:endParaRPr lang="ar-EG" sz="40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552677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Classification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sz="2800" b="1" u="sng" dirty="0" smtClean="0"/>
              <a:t>Anticholinergic </a:t>
            </a:r>
            <a:r>
              <a:rPr lang="en-US" sz="2800" b="1" u="sng" dirty="0"/>
              <a:t>drugs</a:t>
            </a:r>
            <a:r>
              <a:rPr lang="en-US" sz="2800" b="1" u="sng" dirty="0" smtClean="0"/>
              <a:t>:</a:t>
            </a:r>
          </a:p>
          <a:p>
            <a:pPr lvl="1"/>
            <a:r>
              <a:rPr lang="en-US" dirty="0" smtClean="0"/>
              <a:t>Atropine  </a:t>
            </a:r>
          </a:p>
          <a:p>
            <a:pPr lvl="1"/>
            <a:r>
              <a:rPr lang="en-US" dirty="0" smtClean="0"/>
              <a:t>Hyoscine</a:t>
            </a:r>
            <a:endParaRPr lang="en-US" dirty="0"/>
          </a:p>
          <a:p>
            <a:pPr marL="514350" indent="-514350">
              <a:buFont typeface="+mj-lt"/>
              <a:buAutoNum type="arabicPeriod"/>
            </a:pPr>
            <a:r>
              <a:rPr lang="en-US" sz="2800" b="1" u="sng" dirty="0" smtClean="0"/>
              <a:t>Direct   </a:t>
            </a:r>
            <a:r>
              <a:rPr lang="en-US" sz="2800" b="1" u="sng" dirty="0"/>
              <a:t>smooth   muscle   </a:t>
            </a:r>
            <a:r>
              <a:rPr lang="en-US" sz="2800" b="1" u="sng" dirty="0" smtClean="0"/>
              <a:t>relaxants:</a:t>
            </a:r>
          </a:p>
          <a:p>
            <a:pPr lvl="1"/>
            <a:r>
              <a:rPr lang="en-US" dirty="0" err="1" smtClean="0"/>
              <a:t>Papaverine</a:t>
            </a:r>
            <a:endParaRPr lang="en-US" dirty="0" smtClean="0"/>
          </a:p>
          <a:p>
            <a:pPr lvl="1"/>
            <a:r>
              <a:rPr lang="en-US" dirty="0" smtClean="0"/>
              <a:t>Mebeverine</a:t>
            </a:r>
          </a:p>
        </p:txBody>
      </p:sp>
    </p:spTree>
    <p:extLst>
      <p:ext uri="{BB962C8B-B14F-4D97-AF65-F5344CB8AC3E}">
        <p14:creationId xmlns:p14="http://schemas.microsoft.com/office/powerpoint/2010/main" val="224100910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rgbClr val="C00000"/>
                </a:solidFill>
              </a:rPr>
              <a:t>Direct   smooth   muscle   relaxants</a:t>
            </a:r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381000" y="1295400"/>
            <a:ext cx="8534400" cy="5257800"/>
          </a:xfrm>
        </p:spPr>
        <p:txBody>
          <a:bodyPr>
            <a:noAutofit/>
          </a:bodyPr>
          <a:lstStyle/>
          <a:p>
            <a:pPr marL="514350" indent="-514350">
              <a:buFont typeface="+mj-lt"/>
              <a:buAutoNum type="alphaUcPeriod"/>
            </a:pPr>
            <a:r>
              <a:rPr lang="en-US" sz="2800" b="1" u="sng" dirty="0" err="1" smtClean="0"/>
              <a:t>Papaverine:</a:t>
            </a:r>
            <a:r>
              <a:rPr lang="en-US" sz="2800" dirty="0" err="1"/>
              <a:t>It</a:t>
            </a:r>
            <a:r>
              <a:rPr lang="en-US" sz="2800" dirty="0"/>
              <a:t> is opium alkaloid but chemically different from morphine</a:t>
            </a:r>
          </a:p>
          <a:p>
            <a:pPr marL="514350" indent="-514350">
              <a:buFont typeface="+mj-lt"/>
              <a:buAutoNum type="alphaUcPeriod" startAt="2"/>
            </a:pPr>
            <a:r>
              <a:rPr lang="en-US" sz="2800" b="1" u="sng" dirty="0" smtClean="0"/>
              <a:t>Mebeverine: </a:t>
            </a:r>
            <a:r>
              <a:rPr lang="en-US" sz="2800" dirty="0" smtClean="0"/>
              <a:t>They </a:t>
            </a:r>
            <a:r>
              <a:rPr lang="en-US" sz="2800" dirty="0"/>
              <a:t>are synthetic </a:t>
            </a:r>
            <a:r>
              <a:rPr lang="en-US" sz="2800" dirty="0" smtClean="0"/>
              <a:t>drugs</a:t>
            </a:r>
            <a:endParaRPr lang="en-US" sz="2800" b="1" u="sng" dirty="0"/>
          </a:p>
          <a:p>
            <a:pPr marL="0" indent="0">
              <a:buNone/>
            </a:pPr>
            <a:r>
              <a:rPr lang="en-US" sz="2800" b="1" u="sng" dirty="0" smtClean="0"/>
              <a:t>Mechanism of action:</a:t>
            </a:r>
          </a:p>
          <a:p>
            <a:r>
              <a:rPr lang="en-US" sz="2800" dirty="0" smtClean="0"/>
              <a:t>The </a:t>
            </a:r>
            <a:r>
              <a:rPr lang="en-US" sz="2800" dirty="0"/>
              <a:t>exact mechanism is unclear but may be due to inhibition of PDE enzyme </a:t>
            </a:r>
            <a:r>
              <a:rPr lang="en-US" sz="2800" dirty="0" smtClean="0"/>
              <a:t>increase </a:t>
            </a:r>
            <a:r>
              <a:rPr lang="en-US" sz="2800" dirty="0" err="1"/>
              <a:t>cAMP</a:t>
            </a:r>
            <a:r>
              <a:rPr lang="en-US" sz="2800" dirty="0"/>
              <a:t> . Smooth muscle relaxation.</a:t>
            </a:r>
          </a:p>
          <a:p>
            <a:pPr marL="0" indent="0">
              <a:buNone/>
            </a:pPr>
            <a:r>
              <a:rPr lang="en-US" sz="2800" b="1" u="sng" dirty="0"/>
              <a:t>Uses :</a:t>
            </a:r>
          </a:p>
          <a:p>
            <a:r>
              <a:rPr lang="en-US" sz="2800" dirty="0" smtClean="0"/>
              <a:t>Spasms </a:t>
            </a:r>
            <a:r>
              <a:rPr lang="en-US" sz="2800" dirty="0"/>
              <a:t>of the GIT, bile duct and genitourinary tract.</a:t>
            </a:r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4865326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u="sng" dirty="0"/>
              <a:t>Side effects:</a:t>
            </a:r>
          </a:p>
          <a:p>
            <a:r>
              <a:rPr lang="en-US" dirty="0"/>
              <a:t>Cardiac arrhythmia.</a:t>
            </a:r>
          </a:p>
          <a:p>
            <a:r>
              <a:rPr lang="en-US" dirty="0"/>
              <a:t>Abnormal liver </a:t>
            </a:r>
            <a:r>
              <a:rPr lang="en-US" dirty="0" smtClean="0"/>
              <a:t>functions.</a:t>
            </a:r>
            <a:endParaRPr lang="en-US" dirty="0"/>
          </a:p>
          <a:p>
            <a:r>
              <a:rPr lang="en-US" dirty="0"/>
              <a:t>Headache and dizziness</a:t>
            </a:r>
          </a:p>
          <a:p>
            <a:pPr marL="0" indent="0">
              <a:buNone/>
            </a:pPr>
            <a:r>
              <a:rPr lang="en-US" b="1" u="sng" dirty="0"/>
              <a:t>C/I :</a:t>
            </a:r>
          </a:p>
          <a:p>
            <a:r>
              <a:rPr lang="en-US" dirty="0"/>
              <a:t>Paralytic ileus.</a:t>
            </a:r>
          </a:p>
          <a:p>
            <a:r>
              <a:rPr lang="en-US" dirty="0"/>
              <a:t>Constipation for more than one week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281091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b="1" dirty="0" smtClean="0">
                <a:solidFill>
                  <a:srgbClr val="C00000"/>
                </a:solidFill>
              </a:rPr>
              <a:t>Good luck </a:t>
            </a:r>
            <a:endParaRPr lang="en-US" sz="7200" b="1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682384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DRUGS USED IN TREATMENT OF IBD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00600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b="1" dirty="0" err="1" smtClean="0"/>
              <a:t>Immunosupressive</a:t>
            </a:r>
            <a:r>
              <a:rPr lang="en-US" b="1" dirty="0" smtClean="0"/>
              <a:t> drugs</a:t>
            </a:r>
          </a:p>
          <a:p>
            <a:pPr marL="914400" lvl="1" indent="-514350"/>
            <a:r>
              <a:rPr lang="en-US" dirty="0" smtClean="0"/>
              <a:t>Steroids </a:t>
            </a:r>
          </a:p>
          <a:p>
            <a:pPr marL="914400" lvl="1" indent="-514350"/>
            <a:r>
              <a:rPr lang="en-US" dirty="0" smtClean="0"/>
              <a:t>Cytotoxic drugs (Azathioprine, </a:t>
            </a:r>
            <a:r>
              <a:rPr lang="en-US" dirty="0" err="1" smtClean="0"/>
              <a:t>Mercaptopurine</a:t>
            </a:r>
            <a:r>
              <a:rPr lang="en-US" dirty="0" smtClean="0"/>
              <a:t>, Methotrexate )</a:t>
            </a:r>
          </a:p>
          <a:p>
            <a:pPr marL="914400" lvl="1" indent="-514350"/>
            <a:r>
              <a:rPr lang="en-US" dirty="0" smtClean="0"/>
              <a:t>Infliximab </a:t>
            </a:r>
          </a:p>
          <a:p>
            <a:pPr marL="514350" indent="-514350">
              <a:buFont typeface="+mj-lt"/>
              <a:buAutoNum type="arabicPeriod"/>
            </a:pPr>
            <a:r>
              <a:rPr lang="en-US" b="1" dirty="0"/>
              <a:t>5-aminosalicylates</a:t>
            </a:r>
          </a:p>
          <a:p>
            <a:pPr marL="914400" lvl="1" indent="-514350"/>
            <a:r>
              <a:rPr lang="en-US" dirty="0" err="1" smtClean="0"/>
              <a:t>Mesalamine</a:t>
            </a:r>
            <a:endParaRPr lang="en-US" dirty="0" smtClean="0"/>
          </a:p>
          <a:p>
            <a:pPr marL="914400" lvl="1" indent="-514350"/>
            <a:r>
              <a:rPr lang="en-US" dirty="0" smtClean="0"/>
              <a:t>Sulfasalazine</a:t>
            </a:r>
          </a:p>
          <a:p>
            <a:pPr marL="914400" lvl="1" indent="-514350"/>
            <a:r>
              <a:rPr lang="en-US" dirty="0" err="1"/>
              <a:t>Olsalazine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21594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28600"/>
            <a:ext cx="8229600" cy="1143000"/>
          </a:xfrm>
        </p:spPr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1. Immunosuppressive drugs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71600"/>
            <a:ext cx="8610600" cy="4800600"/>
          </a:xfrm>
        </p:spPr>
        <p:txBody>
          <a:bodyPr>
            <a:noAutofit/>
          </a:bodyPr>
          <a:lstStyle/>
          <a:p>
            <a:pPr marL="514350" indent="-514350" algn="just">
              <a:buFont typeface="+mj-lt"/>
              <a:buAutoNum type="alphaUcPeriod"/>
            </a:pPr>
            <a:r>
              <a:rPr lang="en-US" sz="2800" b="1" u="sng" dirty="0" smtClean="0"/>
              <a:t>Glucocorticoids:</a:t>
            </a:r>
          </a:p>
          <a:p>
            <a:pPr marL="914400" lvl="1" indent="-514350" algn="just"/>
            <a:r>
              <a:rPr lang="en-US" dirty="0" smtClean="0"/>
              <a:t>They</a:t>
            </a:r>
            <a:r>
              <a:rPr lang="en-US" b="1" dirty="0" smtClean="0"/>
              <a:t> </a:t>
            </a:r>
            <a:r>
              <a:rPr lang="en-US" dirty="0" smtClean="0"/>
              <a:t>are used both systemically and topically (given by enema). </a:t>
            </a:r>
          </a:p>
          <a:p>
            <a:pPr marL="914400" lvl="1" indent="-514350" algn="just"/>
            <a:r>
              <a:rPr lang="en-US" dirty="0" smtClean="0"/>
              <a:t>They are often able to induce clinical remission, but are less valuable in maintaining remission.</a:t>
            </a:r>
          </a:p>
          <a:p>
            <a:pPr marL="514350" indent="-514350" algn="just">
              <a:buFont typeface="+mj-lt"/>
              <a:buAutoNum type="alphaUcPeriod"/>
            </a:pPr>
            <a:r>
              <a:rPr lang="en-US" sz="2800" b="1" u="sng" dirty="0" smtClean="0"/>
              <a:t>Infliximab: </a:t>
            </a:r>
          </a:p>
          <a:p>
            <a:pPr lvl="1" algn="just"/>
            <a:r>
              <a:rPr lang="en-US" dirty="0" smtClean="0"/>
              <a:t>It is a monoclonal antibody to TNF-alpha. </a:t>
            </a:r>
          </a:p>
          <a:p>
            <a:pPr lvl="1" algn="just"/>
            <a:r>
              <a:rPr lang="en-US" dirty="0" smtClean="0"/>
              <a:t>TNF-alpha is believed to play a role in the pathogenesis of Crohn’s disease. </a:t>
            </a:r>
          </a:p>
          <a:p>
            <a:pPr lvl="1" algn="just"/>
            <a:r>
              <a:rPr lang="en-US" dirty="0" smtClean="0"/>
              <a:t>A single IV infusion is effective in inducing clinical remission of the disease.</a:t>
            </a:r>
          </a:p>
          <a:p>
            <a:pPr marL="0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:p14="http://schemas.microsoft.com/office/powerpoint/2010/main" val="5689510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0"/>
            <a:ext cx="8458200" cy="4525963"/>
          </a:xfrm>
        </p:spPr>
        <p:txBody>
          <a:bodyPr>
            <a:noAutofit/>
          </a:bodyPr>
          <a:lstStyle/>
          <a:p>
            <a:pPr marL="514350" indent="-514350" algn="just">
              <a:buFont typeface="+mj-lt"/>
              <a:buAutoNum type="alphaUcPeriod" startAt="2"/>
            </a:pPr>
            <a:r>
              <a:rPr lang="en-US" sz="2800" b="1" dirty="0"/>
              <a:t>Cytotoxic agents (azathioprine, </a:t>
            </a:r>
            <a:r>
              <a:rPr lang="en-US" sz="2800" b="1" dirty="0" err="1"/>
              <a:t>mercaptopurine</a:t>
            </a:r>
            <a:r>
              <a:rPr lang="en-US" sz="2800" b="1" dirty="0"/>
              <a:t>, </a:t>
            </a:r>
            <a:r>
              <a:rPr lang="en-US" sz="2800" b="1" dirty="0" smtClean="0"/>
              <a:t>methotrexate):</a:t>
            </a:r>
            <a:endParaRPr lang="en-US" sz="2800" b="1" dirty="0"/>
          </a:p>
          <a:p>
            <a:pPr marL="914400" lvl="1" indent="-514350" algn="just"/>
            <a:r>
              <a:rPr lang="en-US" dirty="0"/>
              <a:t>They can be beneficial in patients who do not respond to glucocorticoids.</a:t>
            </a:r>
          </a:p>
          <a:p>
            <a:pPr marL="914400" lvl="1" indent="-514350" algn="just"/>
            <a:r>
              <a:rPr lang="en-US" dirty="0"/>
              <a:t>They are superior to glucocorticoids in maintaining remission but they have a slow onset of action (sometimes 1-2 months</a:t>
            </a:r>
            <a:r>
              <a:rPr lang="en-US" dirty="0" smtClean="0"/>
              <a:t>).</a:t>
            </a:r>
          </a:p>
          <a:p>
            <a:pPr marL="914400" lvl="1" indent="-514350" algn="just"/>
            <a:r>
              <a:rPr lang="en-US" b="1" dirty="0"/>
              <a:t>Methotrexate </a:t>
            </a:r>
            <a:r>
              <a:rPr lang="en-US" dirty="0"/>
              <a:t>has a more rapid onset of action and is effective in Crohn’s disease but not in ulcerative colitis.</a:t>
            </a:r>
          </a:p>
          <a:p>
            <a:pPr marL="914400" lvl="1" indent="-514350" algn="just"/>
            <a:endParaRPr lang="en-US" dirty="0"/>
          </a:p>
          <a:p>
            <a:pPr marL="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4013337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>
            <a:normAutofit/>
          </a:bodyPr>
          <a:lstStyle/>
          <a:p>
            <a:r>
              <a:rPr lang="en-US" b="1" dirty="0">
                <a:solidFill>
                  <a:srgbClr val="C00000"/>
                </a:solidFill>
              </a:rPr>
              <a:t>2. </a:t>
            </a:r>
            <a:r>
              <a:rPr lang="en-US" b="1" dirty="0" smtClean="0">
                <a:solidFill>
                  <a:srgbClr val="C00000"/>
                </a:solidFill>
              </a:rPr>
              <a:t>5-aminosalicylates</a:t>
            </a:r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219200"/>
            <a:ext cx="8686800" cy="5334000"/>
          </a:xfrm>
        </p:spPr>
        <p:txBody>
          <a:bodyPr>
            <a:noAutofit/>
          </a:bodyPr>
          <a:lstStyle/>
          <a:p>
            <a:pPr algn="just"/>
            <a:r>
              <a:rPr lang="en-US" sz="3000" dirty="0" smtClean="0"/>
              <a:t>Unabsorbed </a:t>
            </a:r>
            <a:r>
              <a:rPr lang="en-US" sz="3000" dirty="0"/>
              <a:t>5-aminosalicylic acid (5-ASA) is an active anti-inflammatory drug in IBS.</a:t>
            </a:r>
          </a:p>
          <a:p>
            <a:pPr algn="just"/>
            <a:r>
              <a:rPr lang="en-US" sz="3000" b="1" dirty="0" smtClean="0"/>
              <a:t>Mechanism of action </a:t>
            </a:r>
            <a:r>
              <a:rPr lang="en-US" sz="3000" dirty="0" smtClean="0"/>
              <a:t>5-ASA </a:t>
            </a:r>
            <a:r>
              <a:rPr lang="en-US" sz="3000" dirty="0"/>
              <a:t>likely acts by multiple mechanisms including:</a:t>
            </a:r>
          </a:p>
          <a:p>
            <a:pPr marL="914400" lvl="1" indent="-514350" algn="just">
              <a:buFont typeface="+mj-lt"/>
              <a:buAutoNum type="alphaUcPeriod"/>
            </a:pPr>
            <a:r>
              <a:rPr lang="en-US" sz="3000" dirty="0" smtClean="0"/>
              <a:t>Inhibition </a:t>
            </a:r>
            <a:r>
              <a:rPr lang="en-US" sz="3000" dirty="0"/>
              <a:t>of PGs and leukotriene biosynthesis (likely the main mechanism)</a:t>
            </a:r>
          </a:p>
          <a:p>
            <a:pPr marL="914400" lvl="1" indent="-514350" algn="just">
              <a:buFont typeface="+mj-lt"/>
              <a:buAutoNum type="alphaUcPeriod"/>
            </a:pPr>
            <a:r>
              <a:rPr lang="en-US" sz="3000" dirty="0" smtClean="0"/>
              <a:t>Scavenging </a:t>
            </a:r>
            <a:r>
              <a:rPr lang="en-US" sz="3000" dirty="0"/>
              <a:t>of reactive oxygen metabolites</a:t>
            </a:r>
          </a:p>
          <a:p>
            <a:pPr marL="914400" lvl="1" indent="-514350" algn="just">
              <a:buFont typeface="+mj-lt"/>
              <a:buAutoNum type="alphaUcPeriod"/>
            </a:pPr>
            <a:r>
              <a:rPr lang="en-US" sz="3000" dirty="0" smtClean="0"/>
              <a:t>Reduction </a:t>
            </a:r>
            <a:r>
              <a:rPr lang="en-US" sz="3000" dirty="0"/>
              <a:t>of macrophage chemotaxis and phagocytosis</a:t>
            </a:r>
          </a:p>
          <a:p>
            <a:pPr marL="914400" lvl="1" indent="-514350" algn="just">
              <a:buFont typeface="+mj-lt"/>
              <a:buAutoNum type="alphaUcPeriod"/>
            </a:pPr>
            <a:r>
              <a:rPr lang="en-US" sz="3000" dirty="0" smtClean="0"/>
              <a:t>Inhibition </a:t>
            </a:r>
            <a:r>
              <a:rPr lang="en-US" sz="3000" dirty="0"/>
              <a:t>of cytokine production by intestinal cells</a:t>
            </a:r>
          </a:p>
        </p:txBody>
      </p:sp>
    </p:spTree>
    <p:extLst>
      <p:ext uri="{BB962C8B-B14F-4D97-AF65-F5344CB8AC3E}">
        <p14:creationId xmlns:p14="http://schemas.microsoft.com/office/powerpoint/2010/main" val="35721968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A. </a:t>
            </a:r>
            <a:r>
              <a:rPr lang="en-US" b="1" dirty="0" err="1" smtClean="0">
                <a:solidFill>
                  <a:srgbClr val="C00000"/>
                </a:solidFill>
              </a:rPr>
              <a:t>Mesalamine</a:t>
            </a:r>
            <a:r>
              <a:rPr lang="en-US" b="1" dirty="0" smtClean="0">
                <a:solidFill>
                  <a:srgbClr val="C00000"/>
                </a:solidFill>
              </a:rPr>
              <a:t> </a:t>
            </a:r>
            <a:r>
              <a:rPr lang="en-US" b="1" dirty="0">
                <a:solidFill>
                  <a:srgbClr val="C00000"/>
                </a:solidFill>
              </a:rPr>
              <a:t>(5-ASA)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676400"/>
            <a:ext cx="8229600" cy="4406355"/>
          </a:xfrm>
        </p:spPr>
        <p:txBody>
          <a:bodyPr>
            <a:normAutofit/>
          </a:bodyPr>
          <a:lstStyle/>
          <a:p>
            <a:pPr algn="just"/>
            <a:r>
              <a:rPr lang="en-US" dirty="0" smtClean="0"/>
              <a:t> It </a:t>
            </a:r>
            <a:r>
              <a:rPr lang="en-US" dirty="0"/>
              <a:t>is administered rectally or as a delayed-release oral tablet. </a:t>
            </a:r>
          </a:p>
          <a:p>
            <a:pPr algn="just"/>
            <a:r>
              <a:rPr lang="en-US" dirty="0" smtClean="0"/>
              <a:t>Readily absorbed from the small intestine whereas absorption from the colon is poor. </a:t>
            </a:r>
          </a:p>
          <a:p>
            <a:pPr algn="just"/>
            <a:r>
              <a:rPr lang="en-US" dirty="0" smtClean="0"/>
              <a:t>Systemic </a:t>
            </a:r>
            <a:r>
              <a:rPr lang="en-US" dirty="0"/>
              <a:t>effects are rare.</a:t>
            </a:r>
          </a:p>
        </p:txBody>
      </p:sp>
    </p:spTree>
    <p:extLst>
      <p:ext uri="{BB962C8B-B14F-4D97-AF65-F5344CB8AC3E}">
        <p14:creationId xmlns:p14="http://schemas.microsoft.com/office/powerpoint/2010/main" val="259086846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solidFill>
                  <a:srgbClr val="C00000"/>
                </a:solidFill>
              </a:rPr>
              <a:t>B. Sulfasalazine</a:t>
            </a:r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0"/>
            <a:ext cx="8458200" cy="4953000"/>
          </a:xfrm>
        </p:spPr>
        <p:txBody>
          <a:bodyPr>
            <a:normAutofit/>
          </a:bodyPr>
          <a:lstStyle/>
          <a:p>
            <a:pPr algn="just"/>
            <a:r>
              <a:rPr lang="en-US" dirty="0"/>
              <a:t>Sulfasalazine</a:t>
            </a:r>
            <a:r>
              <a:rPr lang="en-US" b="1" dirty="0"/>
              <a:t> </a:t>
            </a:r>
            <a:r>
              <a:rPr lang="en-US" dirty="0"/>
              <a:t>combines </a:t>
            </a:r>
            <a:r>
              <a:rPr lang="en-US" dirty="0" err="1"/>
              <a:t>sulfapyridine</a:t>
            </a:r>
            <a:r>
              <a:rPr lang="en-US" dirty="0"/>
              <a:t> with 5-ASA. </a:t>
            </a:r>
            <a:endParaRPr lang="en-US" dirty="0" smtClean="0"/>
          </a:p>
          <a:p>
            <a:pPr algn="just"/>
            <a:r>
              <a:rPr lang="en-US" dirty="0" smtClean="0"/>
              <a:t>Taken </a:t>
            </a:r>
            <a:r>
              <a:rPr lang="en-US" dirty="0"/>
              <a:t>orally, it is poorly absorbed and </a:t>
            </a:r>
            <a:r>
              <a:rPr lang="en-US" dirty="0" smtClean="0"/>
              <a:t>is broken </a:t>
            </a:r>
            <a:r>
              <a:rPr lang="en-US" dirty="0"/>
              <a:t>down in the colon by bacteria to release 5-ASA and </a:t>
            </a:r>
            <a:r>
              <a:rPr lang="en-US" dirty="0" err="1"/>
              <a:t>sulfapyridine</a:t>
            </a:r>
            <a:r>
              <a:rPr lang="en-US" dirty="0"/>
              <a:t>. </a:t>
            </a:r>
            <a:endParaRPr lang="en-US" dirty="0" smtClean="0"/>
          </a:p>
          <a:p>
            <a:pPr algn="just"/>
            <a:r>
              <a:rPr lang="en-US" dirty="0" smtClean="0"/>
              <a:t>It has a higher incidence of adverse effects due to systemic absorption of </a:t>
            </a:r>
            <a:r>
              <a:rPr lang="en-US" dirty="0" err="1"/>
              <a:t>sulfapyridine</a:t>
            </a:r>
            <a:r>
              <a:rPr lang="en-US" dirty="0"/>
              <a:t> </a:t>
            </a:r>
            <a:r>
              <a:rPr lang="en-US" dirty="0" smtClean="0"/>
              <a:t>moiety. </a:t>
            </a:r>
            <a:endParaRPr lang="en-US" dirty="0"/>
          </a:p>
          <a:p>
            <a:pPr algn="just"/>
            <a:r>
              <a:rPr lang="en-US" dirty="0"/>
              <a:t>Its use has declined because </a:t>
            </a:r>
            <a:r>
              <a:rPr lang="en-US" dirty="0" err="1"/>
              <a:t>sulfapyridine</a:t>
            </a:r>
            <a:r>
              <a:rPr lang="en-US" dirty="0"/>
              <a:t> may cause </a:t>
            </a:r>
            <a:r>
              <a:rPr lang="en-US" dirty="0" err="1"/>
              <a:t>agranulocytosis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939999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Adverse effects </a:t>
            </a:r>
            <a:r>
              <a:rPr lang="en-US" b="1" dirty="0">
                <a:solidFill>
                  <a:srgbClr val="C00000"/>
                </a:solidFill>
              </a:rPr>
              <a:t>of 5-aminosalicylates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en-US" dirty="0" smtClean="0"/>
              <a:t>Sulfasalazine has a high incidence of adverse effects, mainly related to hypersensitivity reactions to the sulfa moiety. They include, hepatitis, pancreatitis, </a:t>
            </a:r>
            <a:r>
              <a:rPr lang="en-US" dirty="0" err="1" smtClean="0"/>
              <a:t>exfoliative</a:t>
            </a:r>
            <a:r>
              <a:rPr lang="en-US" dirty="0" smtClean="0"/>
              <a:t> dermatitis, hemolytic anemia, bone marrow suppression.</a:t>
            </a:r>
          </a:p>
          <a:p>
            <a:pPr marL="0" indent="0" algn="just">
              <a:buNone/>
            </a:pPr>
            <a:endParaRPr lang="en-US" dirty="0" smtClean="0"/>
          </a:p>
          <a:p>
            <a:pPr algn="just"/>
            <a:r>
              <a:rPr lang="en-US" dirty="0" smtClean="0"/>
              <a:t>5-ASA is well tolerated. It can cause nausea and vomiting, abdominal discomfort and (rarely) nephrotoxicity.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254737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solidFill>
                  <a:srgbClr val="C00000"/>
                </a:solidFill>
              </a:rPr>
              <a:t>Clinical </a:t>
            </a:r>
            <a:r>
              <a:rPr lang="en-US" b="1" dirty="0" smtClean="0">
                <a:solidFill>
                  <a:srgbClr val="C00000"/>
                </a:solidFill>
              </a:rPr>
              <a:t>uses</a:t>
            </a:r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Font typeface="Wingdings" pitchFamily="2" charset="2"/>
              <a:buChar char="§"/>
            </a:pPr>
            <a:r>
              <a:rPr lang="en-US" dirty="0" smtClean="0"/>
              <a:t>5-aminosalicylates are effective in mild or moderate ulcerative colitis, but less so in severe colitis and in Crohn’s disease. </a:t>
            </a:r>
          </a:p>
          <a:p>
            <a:pPr algn="just">
              <a:buFont typeface="Wingdings" pitchFamily="2" charset="2"/>
              <a:buChar char="§"/>
            </a:pPr>
            <a:r>
              <a:rPr lang="en-US" dirty="0" smtClean="0"/>
              <a:t>They are more effective in maintaining than in achieving clinical remission.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22233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623</Words>
  <Application>Microsoft Office PowerPoint</Application>
  <PresentationFormat>On-screen Show (4:3)</PresentationFormat>
  <Paragraphs>84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Inflammatory bowel disease (IBD)</vt:lpstr>
      <vt:lpstr>DRUGS USED IN TREATMENT OF IBD</vt:lpstr>
      <vt:lpstr>1. Immunosuppressive drugs</vt:lpstr>
      <vt:lpstr>PowerPoint Presentation</vt:lpstr>
      <vt:lpstr>2. 5-aminosalicylates</vt:lpstr>
      <vt:lpstr>A. Mesalamine (5-ASA) </vt:lpstr>
      <vt:lpstr>B. Sulfasalazine</vt:lpstr>
      <vt:lpstr>Adverse effects of 5-aminosalicylates</vt:lpstr>
      <vt:lpstr>Clinical uses</vt:lpstr>
      <vt:lpstr>Irritable bowel syndrome (IBS, or spastic colon)</vt:lpstr>
      <vt:lpstr>Treatment of IBS</vt:lpstr>
      <vt:lpstr>     </vt:lpstr>
      <vt:lpstr>Classification</vt:lpstr>
      <vt:lpstr>Direct   smooth   muscle   relaxants</vt:lpstr>
      <vt:lpstr>PowerPoint Presentation</vt:lpstr>
      <vt:lpstr>Good luck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Prokinetic Drugs</dc:title>
  <dc:creator>Haneen Mohammad</dc:creator>
  <cp:lastModifiedBy>Haneen Mohammad</cp:lastModifiedBy>
  <cp:revision>6</cp:revision>
  <dcterms:created xsi:type="dcterms:W3CDTF">2016-02-24T08:09:45Z</dcterms:created>
  <dcterms:modified xsi:type="dcterms:W3CDTF">2016-10-24T06:21:14Z</dcterms:modified>
</cp:coreProperties>
</file>

<file path=docProps/thumbnail.jpeg>
</file>